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ygada 1918 Semi Bold"/>
      <p:regular r:id="rId17"/>
    </p:embeddedFont>
    <p:embeddedFont>
      <p:font typeface="Brygada 1918 Semi Bold"/>
      <p:regular r:id="rId18"/>
    </p:embeddedFont>
    <p:embeddedFont>
      <p:font typeface="Brygada 1918 Semi Bold"/>
      <p:regular r:id="rId19"/>
    </p:embeddedFont>
    <p:embeddedFont>
      <p:font typeface="Brygada 1918 Semi Bold"/>
      <p:regular r:id="rId20"/>
    </p:embeddedFont>
    <p:embeddedFont>
      <p:font typeface="Brygada 1918"/>
      <p:regular r:id="rId21"/>
    </p:embeddedFont>
    <p:embeddedFont>
      <p:font typeface="Brygada 1918"/>
      <p:regular r:id="rId22"/>
    </p:embeddedFont>
    <p:embeddedFont>
      <p:font typeface="Brygada 1918"/>
      <p:regular r:id="rId23"/>
    </p:embeddedFont>
    <p:embeddedFont>
      <p:font typeface="Brygada 1918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sv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Project report — 3,900 purchase records. Insights for marketing, product strategy, retention.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115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60458"/>
            <a:ext cx="7556421" cy="1957507"/>
          </a:xfrm>
          <a:prstGeom prst="roundRect">
            <a:avLst>
              <a:gd name="adj" fmla="val 17381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1" y="3554849"/>
            <a:ext cx="272177" cy="27217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0042" y="5451396"/>
            <a:ext cx="272177" cy="27217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65083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650831" y="4521517"/>
            <a:ext cx="68151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analytics (Python, SQL, Power BI) enabled actionable retail strategies to boost retention, promotion, and revenue.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24989"/>
            <a:ext cx="1205984" cy="745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3262" y="3724989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283262" y="4569738"/>
            <a:ext cx="266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 · Gender · Location · Subscription status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24989"/>
            <a:ext cx="1205984" cy="7453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25364" y="3724989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Purchase Info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725364" y="4215408"/>
            <a:ext cx="266914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Product · Category · Amount · Season · Size · Color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24989"/>
            <a:ext cx="1205984" cy="7453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167467" y="3724989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Behavior Indicators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167467" y="4215408"/>
            <a:ext cx="26691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Discount applied · Promo code · Shipping type · Review rating (37 missing)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90551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Preprocessing &amp; Exploration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3090505" cy="2047994"/>
          </a:xfrm>
          <a:prstGeom prst="roundRect">
            <a:avLst>
              <a:gd name="adj" fmla="val 1661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Initial Checks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26216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Loaded with pandas · .info() &amp; .describe()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897505"/>
            <a:ext cx="3090624" cy="2047994"/>
          </a:xfrm>
          <a:prstGeom prst="roundRect">
            <a:avLst>
              <a:gd name="adj" fmla="val 1661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3131939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622358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37 missing ratings → imputed by product-category median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97505"/>
            <a:ext cx="3090624" cy="2047994"/>
          </a:xfrm>
          <a:prstGeom prst="roundRect">
            <a:avLst>
              <a:gd name="adj" fmla="val 16613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3131939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622358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Columns converted to snake_case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897505"/>
            <a:ext cx="3090624" cy="2047994"/>
          </a:xfrm>
          <a:prstGeom prst="roundRect">
            <a:avLst>
              <a:gd name="adj" fmla="val 16613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3131939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Eng.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622358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age_groups · purchase_frequency_days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72313"/>
            <a:ext cx="6407944" cy="1322189"/>
          </a:xfrm>
          <a:prstGeom prst="roundRect">
            <a:avLst>
              <a:gd name="adj" fmla="val 25733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Cleaning Decisions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89716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Removed promo_code_used (overlaps with discount)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172313"/>
            <a:ext cx="6408063" cy="1322189"/>
          </a:xfrm>
          <a:prstGeom prst="roundRect">
            <a:avLst>
              <a:gd name="adj" fmla="val 2573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62982" y="5406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62982" y="589716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Cleaned DataFrame imported to PostgreSQL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543" y="1096447"/>
            <a:ext cx="6705719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Analysis — Key Queries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543" y="2236946"/>
            <a:ext cx="8392597" cy="468415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28108" y="2469237"/>
            <a:ext cx="103346" cy="103346"/>
          </a:xfrm>
          <a:prstGeom prst="roundRect">
            <a:avLst>
              <a:gd name="adj" fmla="val 442397"/>
            </a:avLst>
          </a:prstGeom>
          <a:solidFill>
            <a:srgbClr val="626C3B"/>
          </a:solidFill>
          <a:ln/>
        </p:spPr>
      </p:sp>
      <p:sp>
        <p:nvSpPr>
          <p:cNvPr id="5" name="Text 2"/>
          <p:cNvSpPr/>
          <p:nvPr/>
        </p:nvSpPr>
        <p:spPr>
          <a:xfrm>
            <a:off x="9919811" y="235946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Gender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19811" y="2870716"/>
            <a:ext cx="39945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Compare male vs female contribution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628108" y="3673197"/>
            <a:ext cx="103346" cy="103346"/>
          </a:xfrm>
          <a:prstGeom prst="roundRect">
            <a:avLst>
              <a:gd name="adj" fmla="val 442397"/>
            </a:avLst>
          </a:prstGeom>
          <a:solidFill>
            <a:srgbClr val="83792E"/>
          </a:solidFill>
          <a:ln/>
        </p:spPr>
      </p:sp>
      <p:sp>
        <p:nvSpPr>
          <p:cNvPr id="8" name="Text 5"/>
          <p:cNvSpPr/>
          <p:nvPr/>
        </p:nvSpPr>
        <p:spPr>
          <a:xfrm>
            <a:off x="9919811" y="3563422"/>
            <a:ext cx="336970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High-Spend Discount Users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919811" y="4074676"/>
            <a:ext cx="39945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Discount users spending above average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28108" y="4877157"/>
            <a:ext cx="103346" cy="103346"/>
          </a:xfrm>
          <a:prstGeom prst="roundRect">
            <a:avLst>
              <a:gd name="adj" fmla="val 442397"/>
            </a:avLst>
          </a:prstGeom>
          <a:solidFill>
            <a:srgbClr val="E8AF3B"/>
          </a:solidFill>
          <a:ln/>
        </p:spPr>
      </p:sp>
      <p:sp>
        <p:nvSpPr>
          <p:cNvPr id="11" name="Text 8"/>
          <p:cNvSpPr/>
          <p:nvPr/>
        </p:nvSpPr>
        <p:spPr>
          <a:xfrm>
            <a:off x="9919811" y="476738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Rated Products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919811" y="5278636"/>
            <a:ext cx="39945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Gloves, Sandals, Boots, Hats, Skirts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628108" y="6081117"/>
            <a:ext cx="103346" cy="103346"/>
          </a:xfrm>
          <a:prstGeom prst="roundRect">
            <a:avLst>
              <a:gd name="adj" fmla="val 442397"/>
            </a:avLst>
          </a:prstGeom>
          <a:solidFill>
            <a:srgbClr val="CC914D"/>
          </a:solidFill>
          <a:ln/>
        </p:spPr>
      </p:sp>
      <p:sp>
        <p:nvSpPr>
          <p:cNvPr id="14" name="Text 11"/>
          <p:cNvSpPr/>
          <p:nvPr/>
        </p:nvSpPr>
        <p:spPr>
          <a:xfrm>
            <a:off x="9919811" y="5971342"/>
            <a:ext cx="258401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Analysis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919811" y="6482596"/>
            <a:ext cx="399454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Express orders → slightly higher AOV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0086"/>
            <a:ext cx="8889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Segmentation &amp; Product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02493"/>
            <a:ext cx="1829753" cy="228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7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New · Returning · Loyal — Loyal dominate dataset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02493"/>
            <a:ext cx="1829753" cy="22871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3731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Top-5 highest-rated: Gloves, Sandals, Boots, Hats, Skirts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02493"/>
            <a:ext cx="1829753" cy="22871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373172"/>
            <a:ext cx="30572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Discount-Driven Items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86359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 discount use: Hats, Sneakers — review margin impact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8561" y="1033462"/>
            <a:ext cx="4671417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Behavioral Patterns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561" y="2227898"/>
            <a:ext cx="8221028" cy="45884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2980" y="2021443"/>
            <a:ext cx="1868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9552980" y="2316004"/>
            <a:ext cx="4216360" cy="2286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9552980" y="2455069"/>
            <a:ext cx="3709154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Repeat Purchases vs Subscription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552980" y="2900839"/>
            <a:ext cx="421636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Customers with &gt;5 purchases → tendency to subscribe (Yes/No counts)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52980" y="3739872"/>
            <a:ext cx="1868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9552980" y="4034433"/>
            <a:ext cx="4216360" cy="2286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0" name="Text 7"/>
          <p:cNvSpPr/>
          <p:nvPr/>
        </p:nvSpPr>
        <p:spPr>
          <a:xfrm>
            <a:off x="9552980" y="4173498"/>
            <a:ext cx="351960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vs Non-Subscribers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552980" y="4619268"/>
            <a:ext cx="421636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Non-subscribers larger in count; subscribers show similar average spend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9552980" y="5458301"/>
            <a:ext cx="186809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9552980" y="5752862"/>
            <a:ext cx="4216360" cy="2286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11"/>
          <p:cNvSpPr/>
          <p:nvPr/>
        </p:nvSpPr>
        <p:spPr>
          <a:xfrm>
            <a:off x="9552980" y="5891927"/>
            <a:ext cx="233564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552980" y="6337697"/>
            <a:ext cx="421636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Young Adults = highest revenue share; target accordingly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Visuals: demographics · subscription distribution · revenue by category · age-group sales · avg purchase · ratings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985123"/>
            <a:ext cx="6999565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4020" y="2028349"/>
            <a:ext cx="3145155" cy="2997875"/>
          </a:xfrm>
          <a:prstGeom prst="roundRect">
            <a:avLst>
              <a:gd name="adj" fmla="val 10494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1309" y="2245638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4307" y="2418636"/>
            <a:ext cx="283131" cy="283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1309" y="3068598"/>
            <a:ext cx="271057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Strengthen Subscriptions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1309" y="3840242"/>
            <a:ext cx="2710577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Exclusive discounts · Early access · Personalized suggestions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073009" y="2028349"/>
            <a:ext cx="3145274" cy="2997875"/>
          </a:xfrm>
          <a:prstGeom prst="roundRect">
            <a:avLst>
              <a:gd name="adj" fmla="val 10494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90298" y="2245638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3296" y="2418636"/>
            <a:ext cx="283131" cy="28313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90298" y="306859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Enhance Loyalty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290298" y="3512582"/>
            <a:ext cx="271069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Tiered rewards · Cashback for repeat purchases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12117" y="2028349"/>
            <a:ext cx="3145155" cy="2997875"/>
          </a:xfrm>
          <a:prstGeom prst="roundRect">
            <a:avLst>
              <a:gd name="adj" fmla="val 10494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29406" y="2245638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404" y="2418636"/>
            <a:ext cx="283131" cy="28313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29406" y="3068598"/>
            <a:ext cx="271057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Adjust Discount Strategy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629406" y="3840242"/>
            <a:ext cx="2710577" cy="968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Review high-discount products to protect margins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10751106" y="2028349"/>
            <a:ext cx="3145274" cy="2997875"/>
          </a:xfrm>
          <a:prstGeom prst="roundRect">
            <a:avLst>
              <a:gd name="adj" fmla="val 10494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68395" y="2245638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CC914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1393" y="2418636"/>
            <a:ext cx="283131" cy="28313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68395" y="3068598"/>
            <a:ext cx="271069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Promote Top Products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10968395" y="3840242"/>
            <a:ext cx="2710696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Highlight high-rated, best-selling items in campaigns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34020" y="5220057"/>
            <a:ext cx="6484263" cy="2024420"/>
          </a:xfrm>
          <a:prstGeom prst="roundRect">
            <a:avLst>
              <a:gd name="adj" fmla="val 1554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51309" y="5437346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626C3B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4307" y="5610344"/>
            <a:ext cx="283131" cy="28313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51309" y="6260306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Age-Based Targeting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951309" y="6704290"/>
            <a:ext cx="604968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Target Young Adults &amp; Middle-aged with category-specific ads</a:t>
            </a:r>
            <a:endParaRPr lang="en-US" sz="1650" dirty="0"/>
          </a:p>
        </p:txBody>
      </p:sp>
      <p:sp>
        <p:nvSpPr>
          <p:cNvPr id="28" name="Shape 21"/>
          <p:cNvSpPr/>
          <p:nvPr/>
        </p:nvSpPr>
        <p:spPr>
          <a:xfrm>
            <a:off x="7412117" y="5220057"/>
            <a:ext cx="6484263" cy="2024420"/>
          </a:xfrm>
          <a:prstGeom prst="roundRect">
            <a:avLst>
              <a:gd name="adj" fmla="val 1554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29406" y="5437346"/>
            <a:ext cx="629126" cy="629126"/>
          </a:xfrm>
          <a:prstGeom prst="roundRect">
            <a:avLst>
              <a:gd name="adj" fmla="val 14532996"/>
            </a:avLst>
          </a:prstGeom>
          <a:solidFill>
            <a:srgbClr val="83792E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2404" y="5610344"/>
            <a:ext cx="283131" cy="283131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29406" y="6260306"/>
            <a:ext cx="298537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Express Shipping Offers</a:t>
            </a:r>
            <a:endParaRPr lang="en-US" sz="2050" dirty="0"/>
          </a:p>
        </p:txBody>
      </p:sp>
      <p:sp>
        <p:nvSpPr>
          <p:cNvPr id="32" name="Text 24"/>
          <p:cNvSpPr/>
          <p:nvPr/>
        </p:nvSpPr>
        <p:spPr>
          <a:xfrm>
            <a:off x="7629406" y="6704290"/>
            <a:ext cx="604968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Bundle express options — higher AOV potential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57250" y="3435906"/>
            <a:ext cx="215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Wins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57250" y="4017050"/>
            <a:ext cx="215800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Cleaned multi-feature dataset · SQL insights · Power BI dashboard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639741" y="3435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639741" y="4017050"/>
            <a:ext cx="4717971" cy="1973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Test subscription incentives A/B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Optimize discounting on flagged products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Deploy targeted campaigns for high-value age groups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2026-02-26T07:26:07Z</dcterms:created>
  <dcterms:modified xsi:type="dcterms:W3CDTF">2026-02-26T07:26:07Z</dcterms:modified>
</cp:coreProperties>
</file>